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4"/>
  </p:notesMasterIdLst>
  <p:sldIdLst>
    <p:sldId id="289" r:id="rId2"/>
    <p:sldId id="326" r:id="rId3"/>
    <p:sldId id="327" r:id="rId4"/>
    <p:sldId id="349" r:id="rId5"/>
    <p:sldId id="333" r:id="rId6"/>
    <p:sldId id="295" r:id="rId7"/>
    <p:sldId id="292" r:id="rId8"/>
    <p:sldId id="296" r:id="rId9"/>
    <p:sldId id="351" r:id="rId10"/>
    <p:sldId id="297" r:id="rId11"/>
    <p:sldId id="341" r:id="rId12"/>
    <p:sldId id="338" r:id="rId13"/>
    <p:sldId id="339" r:id="rId14"/>
    <p:sldId id="350" r:id="rId15"/>
    <p:sldId id="348" r:id="rId16"/>
    <p:sldId id="352" r:id="rId17"/>
    <p:sldId id="343" r:id="rId18"/>
    <p:sldId id="344" r:id="rId19"/>
    <p:sldId id="345" r:id="rId20"/>
    <p:sldId id="346" r:id="rId21"/>
    <p:sldId id="335" r:id="rId22"/>
    <p:sldId id="287" r:id="rId2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67246"/>
  </p:normalViewPr>
  <p:slideViewPr>
    <p:cSldViewPr snapToGrid="0" snapToObjects="1">
      <p:cViewPr varScale="1">
        <p:scale>
          <a:sx n="104" d="100"/>
          <a:sy n="104" d="100"/>
        </p:scale>
        <p:origin x="14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Local</a:t>
            </a:r>
            <a:r>
              <a:rPr lang="en-US" dirty="0"/>
              <a:t> -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 </a:t>
            </a:r>
            <a:r>
              <a:rPr lang="en-US" dirty="0"/>
              <a:t>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 (e.g. GitHub)</a:t>
            </a:r>
          </a:p>
          <a:p>
            <a:r>
              <a:rPr lang="en-US" dirty="0"/>
              <a:t>  - The repository that lives on GitHub is the </a:t>
            </a:r>
            <a:r>
              <a:rPr lang="en-US" b="1" dirty="0"/>
              <a:t>upstream</a:t>
            </a:r>
            <a:r>
              <a:rPr lang="en-US" dirty="0"/>
              <a:t> repository</a:t>
            </a:r>
          </a:p>
          <a:p>
            <a:r>
              <a:rPr lang="en-US" dirty="0"/>
              <a:t>  - It is the reference copy of Aunt May’s cookie recipe.</a:t>
            </a:r>
          </a:p>
          <a:p>
            <a:endParaRPr lang="en-US" dirty="0"/>
          </a:p>
          <a:p>
            <a:r>
              <a:rPr lang="en-US" b="1" dirty="0"/>
              <a:t>ASK</a:t>
            </a:r>
            <a:r>
              <a:rPr lang="en-US" dirty="0"/>
              <a:t>: Why does it live on a hosting service?</a:t>
            </a:r>
          </a:p>
          <a:p>
            <a:r>
              <a:rPr lang="en-US" dirty="0"/>
              <a:t>  - Collaboration, transparency, release early &amp; often</a:t>
            </a:r>
          </a:p>
          <a:p>
            <a:endParaRPr lang="en-US" dirty="0"/>
          </a:p>
          <a:p>
            <a:r>
              <a:rPr lang="en-US" b="1" dirty="0"/>
              <a:t>ASK</a:t>
            </a:r>
            <a:r>
              <a:rPr lang="en-US" dirty="0"/>
              <a:t>: Will you have write permissions to the upstream?</a:t>
            </a:r>
          </a:p>
          <a:p>
            <a:r>
              <a:rPr lang="en-US" dirty="0"/>
              <a:t>  - Nope, at least not until you gain trust and move up to a maintainer role.</a:t>
            </a:r>
          </a:p>
          <a:p>
            <a:r>
              <a:rPr lang="en-US" dirty="0"/>
              <a:t>  - This is going to be an important factor is understanding why GitHub/git work the way that they do.</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When you Fork the Upstream, you make </a:t>
            </a:r>
            <a:r>
              <a:rPr lang="en-US" b="1" dirty="0"/>
              <a:t>your own copy </a:t>
            </a:r>
            <a:r>
              <a:rPr lang="en-US" dirty="0"/>
              <a:t>of the main project repo into your GitHub space.</a:t>
            </a:r>
          </a:p>
          <a:p>
            <a:endParaRPr lang="en-US" dirty="0"/>
          </a:p>
          <a:p>
            <a:r>
              <a:rPr lang="en-US" b="1" dirty="0"/>
              <a:t>ASK</a:t>
            </a:r>
            <a:r>
              <a:rPr lang="en-US" dirty="0"/>
              <a:t>: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b="1" dirty="0"/>
              <a:t>ASK</a:t>
            </a:r>
            <a:r>
              <a:rPr lang="en-US" dirty="0"/>
              <a:t>: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it knows where the upstream from which it was forked is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This is represented by the orange arrow from your remote copy to the upstream.</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in a bit that this is what makes it possible to upstream the changes.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You have full write permission to the contents of this for.</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Aunt May goes the other.</a:t>
            </a:r>
          </a:p>
          <a:p>
            <a:r>
              <a:rPr lang="en-US" dirty="0"/>
              <a:t>  - You need a copy to do that kind of fork too.</a:t>
            </a:r>
          </a:p>
          <a:p>
            <a:r>
              <a:rPr lang="en-US" dirty="0"/>
              <a:t>  - Here a fork is just a copy of the repository that is made by an individual developer.</a:t>
            </a:r>
          </a:p>
          <a:p>
            <a:r>
              <a:rPr lang="en-US" dirty="0"/>
              <a:t>    - It could be used to fork the community</a:t>
            </a:r>
          </a:p>
          <a:p>
            <a:r>
              <a:rPr lang="en-US" dirty="0"/>
              <a:t>    - But can also be used by an individual developer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When you clone your fork, you make another copy of the repository on your local machine.</a:t>
            </a:r>
          </a:p>
          <a:p>
            <a:r>
              <a:rPr lang="en-US" dirty="0"/>
              <a:t>  - That copy is called your </a:t>
            </a:r>
            <a:r>
              <a:rPr lang="en-US" b="1" dirty="0"/>
              <a:t>Local repository.</a:t>
            </a:r>
          </a:p>
          <a:p>
            <a:r>
              <a:rPr lang="en-US" b="1" dirty="0"/>
              <a:t>    </a:t>
            </a:r>
            <a:r>
              <a:rPr lang="en-US" b="0" dirty="0"/>
              <a:t> - It is on your local machine, stored on your disk drive.</a:t>
            </a:r>
          </a:p>
          <a:p>
            <a:r>
              <a:rPr lang="en-US" b="0" dirty="0"/>
              <a:t>  </a:t>
            </a:r>
            <a:r>
              <a:rPr lang="en-US" dirty="0"/>
              <a:t>- The fork from which your local repo is cloned is called your </a:t>
            </a:r>
            <a:r>
              <a:rPr lang="en-US" b="1" dirty="0"/>
              <a:t>origin</a:t>
            </a:r>
            <a:r>
              <a:rPr lang="en-US" dirty="0"/>
              <a:t> repository.</a:t>
            </a:r>
          </a:p>
          <a:p>
            <a:r>
              <a:rPr lang="en-US" dirty="0"/>
              <a:t>    - It is the ”origin” of your local repo.</a:t>
            </a:r>
          </a:p>
          <a:p>
            <a:endParaRPr lang="en-US" dirty="0"/>
          </a:p>
          <a:p>
            <a:r>
              <a:rPr lang="en-US" b="1" dirty="0"/>
              <a:t>ASK</a:t>
            </a:r>
            <a:r>
              <a:rPr lang="en-US" dirty="0"/>
              <a:t>: Why do this?</a:t>
            </a:r>
          </a:p>
          <a:p>
            <a:r>
              <a:rPr lang="en-US" dirty="0"/>
              <a:t>  - Can open files with your editor</a:t>
            </a:r>
          </a:p>
          <a:p>
            <a:r>
              <a:rPr lang="en-US" dirty="0"/>
              <a:t>  - Can compile and run the code</a:t>
            </a:r>
          </a:p>
          <a:p>
            <a:r>
              <a:rPr lang="en-US" dirty="0"/>
              <a:t>  - Can work without network access (crazy!)</a:t>
            </a:r>
          </a:p>
          <a:p>
            <a:r>
              <a:rPr lang="en-US" dirty="0"/>
              <a:t>  - You also have full write access to this copy.</a:t>
            </a:r>
          </a:p>
          <a:p>
            <a:endParaRPr lang="en-US" dirty="0"/>
          </a:p>
          <a:p>
            <a:r>
              <a:rPr lang="en-US" dirty="0"/>
              <a:t>Note that the local clone knows where the origin from which it was cloned is.</a:t>
            </a:r>
          </a:p>
          <a:p>
            <a:r>
              <a:rPr lang="en-US" dirty="0"/>
              <a:t>  - i.e. it knows where it came from.</a:t>
            </a:r>
          </a:p>
          <a:p>
            <a:r>
              <a:rPr lang="en-US" dirty="0"/>
              <a:t>  - This is represented by the orange arrow from the local repo to the origin repo.</a:t>
            </a:r>
          </a:p>
          <a:p>
            <a:endParaRPr lang="en-US" dirty="0"/>
          </a:p>
          <a:p>
            <a:r>
              <a:rPr lang="en-US" b="1" dirty="0"/>
              <a:t>ASK</a:t>
            </a:r>
            <a:r>
              <a:rPr lang="en-US" dirty="0"/>
              <a:t>: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3543379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r>
              <a:rPr lang="en-US" dirty="0"/>
              <a:t> - You have forked the main project repo to create your remote copy (</a:t>
            </a:r>
            <a:r>
              <a:rPr lang="en-US" dirty="0" err="1"/>
              <a:t>i</a:t>
            </a:r>
            <a:r>
              <a:rPr lang="en-US" dirty="0"/>
              <a:t>..e the origin)</a:t>
            </a:r>
          </a:p>
          <a:p>
            <a:r>
              <a:rPr lang="en-US" dirty="0"/>
              <a:t> - You have cloned your origin to create your local repo.</a:t>
            </a:r>
          </a:p>
          <a:p>
            <a:endParaRPr lang="en-US" dirty="0"/>
          </a:p>
          <a:p>
            <a:r>
              <a:rPr lang="en-US" dirty="0"/>
              <a:t>Nex you </a:t>
            </a:r>
            <a:r>
              <a:rPr lang="en-US" dirty="0" err="1"/>
              <a:t>ou</a:t>
            </a:r>
            <a:r>
              <a:rPr lang="en-US" dirty="0"/>
              <a:t>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“Workflow” is a process that is followed to do work</a:t>
            </a:r>
          </a:p>
          <a:p>
            <a:endParaRPr lang="en-US" dirty="0"/>
          </a:p>
          <a:p>
            <a:r>
              <a:rPr lang="en-US" dirty="0"/>
              <a:t>In this case we are interested in how changes get unstreamed.</a:t>
            </a:r>
          </a:p>
        </p:txBody>
      </p:sp>
    </p:spTree>
    <p:extLst>
      <p:ext uri="{BB962C8B-B14F-4D97-AF65-F5344CB8AC3E}">
        <p14:creationId xmlns:p14="http://schemas.microsoft.com/office/powerpoint/2010/main" val="26339131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developer is working on the code, they will be making changes on their local repo.</a:t>
            </a:r>
          </a:p>
          <a:p>
            <a:r>
              <a:rPr lang="en-US" dirty="0"/>
              <a:t>  - That is they basically open up a code file in their editor, make some changes, save the file.</a:t>
            </a:r>
          </a:p>
          <a:p>
            <a:r>
              <a:rPr lang="en-US" dirty="0"/>
              <a:t>  - This is represented by the change of the words from white to green </a:t>
            </a:r>
          </a:p>
          <a:p>
            <a:r>
              <a:rPr lang="en-US" dirty="0"/>
              <a:t>  - It is just a simple way to indicate that some changes to the code.</a:t>
            </a:r>
          </a:p>
          <a:p>
            <a:endParaRPr lang="en-US" dirty="0"/>
          </a:p>
          <a:p>
            <a:r>
              <a:rPr lang="en-US" dirty="0"/>
              <a:t>I say this is simplified (for now):</a:t>
            </a:r>
          </a:p>
          <a:p>
            <a:r>
              <a:rPr lang="en-US" dirty="0"/>
              <a:t>  - We are going to, for now, neglect some details so that we can understand the workflow.</a:t>
            </a:r>
          </a:p>
          <a:p>
            <a:r>
              <a:rPr lang="en-US" dirty="0"/>
              <a:t>  - We’ll add those details in over the next several classes.</a:t>
            </a:r>
          </a:p>
          <a:p>
            <a:r>
              <a:rPr lang="en-US" dirty="0"/>
              <a:t>  - The main thing we are leaving out is that:</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 to give them back to the project.</a:t>
            </a:r>
          </a:p>
          <a:p>
            <a:endParaRPr lang="en-US" dirty="0"/>
          </a:p>
          <a:p>
            <a:r>
              <a:rPr lang="en-US" dirty="0"/>
              <a:t>To do that you’ll need to get them to cloud</a:t>
            </a:r>
          </a:p>
          <a:p>
            <a:r>
              <a:rPr lang="en-US" dirty="0"/>
              <a:t>  - So you will need to move those changes to your remote repo – i.e. to your origin </a:t>
            </a:r>
          </a:p>
          <a:p>
            <a:r>
              <a:rPr lang="en-US" dirty="0"/>
              <a:t>  - and eventually move them to the main repo also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b="1" dirty="0"/>
              <a:t>ASK</a:t>
            </a:r>
            <a:r>
              <a:rPr lang="en-US" dirty="0"/>
              <a:t>: Why do you think we push to the origin?</a:t>
            </a:r>
          </a:p>
          <a:p>
            <a:r>
              <a:rPr lang="en-US" dirty="0"/>
              <a:t>  - Most importantly, you are not allowed to write to the upstream repo.</a:t>
            </a:r>
          </a:p>
          <a:p>
            <a:r>
              <a:rPr lang="en-US" dirty="0"/>
              <a:t>    - remember only maintainers are allowed to do that.</a:t>
            </a:r>
          </a:p>
          <a:p>
            <a:endParaRPr lang="en-US" dirty="0"/>
          </a:p>
          <a:p>
            <a:r>
              <a:rPr lang="en-US" dirty="0"/>
              <a:t>  - The upstream repo cannot see your local copy because it is on your machine.</a:t>
            </a:r>
          </a:p>
          <a:p>
            <a:r>
              <a:rPr lang="en-US" dirty="0"/>
              <a:t>    - You might erase them, or turn your machine off, or move it to some other location…</a:t>
            </a:r>
          </a:p>
          <a:p>
            <a:r>
              <a:rPr lang="en-US" dirty="0"/>
              <a:t>    - So pushing puts your changes into the hosting service </a:t>
            </a:r>
          </a:p>
          <a:p>
            <a:r>
              <a:rPr lang="en-US" dirty="0"/>
              <a:t>    - Then the upstream will be able to find them – once you tell the upstream that they exist!</a:t>
            </a:r>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So now you need to tell the maintainers at the upstream that you have some changes you’d like to contribute.</a:t>
            </a:r>
          </a:p>
          <a:p>
            <a:r>
              <a:rPr lang="en-US" dirty="0"/>
              <a:t>  - You do that by </a:t>
            </a:r>
            <a:r>
              <a:rPr lang="en-US" b="1" dirty="0"/>
              <a:t>making a Pull request</a:t>
            </a:r>
            <a:r>
              <a:rPr lang="en-US" dirty="0"/>
              <a:t>.</a:t>
            </a:r>
          </a:p>
          <a:p>
            <a:r>
              <a:rPr lang="en-US" dirty="0"/>
              <a:t>    - The pull request is essentially a message to the upstream maintainers</a:t>
            </a:r>
          </a:p>
          <a:p>
            <a:r>
              <a:rPr lang="en-US" dirty="0"/>
              <a:t>      - The pull request tells them about the changes you want to contribute.</a:t>
            </a:r>
          </a:p>
          <a:p>
            <a:r>
              <a:rPr lang="en-US" dirty="0"/>
              <a:t>        - Aunt Maria wants to add chocolate chips.</a:t>
            </a:r>
          </a:p>
          <a:p>
            <a:r>
              <a:rPr lang="en-US" dirty="0"/>
              <a:t>        - Uncle Miles wants to add nuts.</a:t>
            </a:r>
          </a:p>
          <a:p>
            <a:r>
              <a:rPr lang="en-US" dirty="0"/>
              <a:t>   - The maintainers and the upstream repo can see your changes because they are also on the hosting service.</a:t>
            </a:r>
          </a:p>
        </p:txBody>
      </p:sp>
    </p:spTree>
    <p:extLst>
      <p:ext uri="{BB962C8B-B14F-4D97-AF65-F5344CB8AC3E}">
        <p14:creationId xmlns:p14="http://schemas.microsoft.com/office/powerpoint/2010/main" val="67421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the changes you proposed in your Pull Request</a:t>
            </a:r>
          </a:p>
          <a:p>
            <a:r>
              <a:rPr lang="en-US" dirty="0"/>
              <a:t>  - they </a:t>
            </a:r>
            <a:r>
              <a:rPr lang="en-US" b="1" dirty="0"/>
              <a:t>merge</a:t>
            </a:r>
            <a:r>
              <a:rPr lang="en-US" dirty="0"/>
              <a:t> your proposed changes into the upstream.</a:t>
            </a:r>
          </a:p>
          <a:p>
            <a:r>
              <a:rPr lang="en-US" dirty="0"/>
              <a:t>    - That is they combine your code with the code in the main repo</a:t>
            </a:r>
          </a:p>
          <a:p>
            <a:r>
              <a:rPr lang="en-US" dirty="0"/>
              <a:t>      - e.g. Aunt May’s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The meaning of these words should be somewhat familiar from everyday use.</a:t>
            </a:r>
          </a:p>
          <a:p>
            <a:r>
              <a:rPr lang="en-US" dirty="0"/>
              <a:t>  - ASK: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a:t>
            </a:r>
            <a:r>
              <a:rPr lang="en-US" b="1" dirty="0"/>
              <a:t>What might people in each of these roles do in a project?</a:t>
            </a:r>
          </a:p>
          <a:p>
            <a:endParaRPr lang="en-US" b="1" dirty="0"/>
          </a:p>
          <a:p>
            <a:r>
              <a:rPr lang="en-US" dirty="0"/>
              <a:t>  - ASK: </a:t>
            </a:r>
            <a:r>
              <a:rPr lang="en-US" b="1" dirty="0"/>
              <a:t>Then these roles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Aunt May have?</a:t>
            </a:r>
          </a:p>
          <a:p>
            <a:r>
              <a:rPr lang="en-US" dirty="0"/>
              <a:t>    - What role did Aunt Maria have when she added chocolate chips?</a:t>
            </a:r>
          </a:p>
          <a:p>
            <a:r>
              <a:rPr lang="en-US" dirty="0"/>
              <a:t>    - What about Uncle Miles when he added nuts?</a:t>
            </a:r>
          </a:p>
          <a:p>
            <a:r>
              <a:rPr lang="en-US" dirty="0"/>
              <a:t>    - What would it mean to be a user?</a:t>
            </a:r>
          </a:p>
          <a:p>
            <a:r>
              <a:rPr lang="en-US" dirty="0"/>
              <a:t>    - What would it mean to be a requestor?</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endParaRPr lang="en-US" dirty="0"/>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a:p>
            <a:endParaRPr lang="en-US" dirty="0"/>
          </a:p>
          <a:p>
            <a:r>
              <a:rPr lang="en-US" dirty="0"/>
              <a:t>The line between the two can become a little blurry.</a:t>
            </a:r>
          </a:p>
          <a:p>
            <a:r>
              <a:rPr lang="en-US" dirty="0"/>
              <a:t>  - GitHub also lets you do some things that are really git operations.</a:t>
            </a:r>
          </a:p>
          <a:p>
            <a:r>
              <a:rPr lang="en-US" dirty="0"/>
              <a:t>  - So this is GitHub as a GUI integrating git into its GUI.</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look conceptually at how GitHub and git work together in open source projects</a:t>
            </a:r>
          </a:p>
          <a:p>
            <a:r>
              <a:rPr lang="en-US" dirty="0"/>
              <a:t>How contributors make contributions </a:t>
            </a:r>
          </a:p>
          <a:p>
            <a:r>
              <a:rPr lang="en-US" dirty="0"/>
              <a:t>How maintainers know about them</a:t>
            </a:r>
          </a:p>
          <a:p>
            <a:endParaRPr lang="en-US" dirty="0"/>
          </a:p>
          <a:p>
            <a:r>
              <a:rPr lang="en-US" dirty="0"/>
              <a:t>While we are doing open source here, the same processes are commonly used in proprietary development as well.</a:t>
            </a:r>
          </a:p>
          <a:p>
            <a:endParaRPr lang="en-US" dirty="0"/>
          </a:p>
          <a:p>
            <a:r>
              <a:rPr lang="en-US" dirty="0"/>
              <a:t>Also, we’ll look at GitHub and git, but other tools have similar terminology and workflows.</a:t>
            </a:r>
          </a:p>
          <a:p>
            <a:r>
              <a:rPr lang="en-US" dirty="0"/>
              <a:t>  - The words might just be a little different.</a:t>
            </a:r>
          </a:p>
          <a:p>
            <a:r>
              <a:rPr lang="en-US" dirty="0"/>
              <a:t>  - Once you have the concepts it is pretty easy to move between different tools and platforms.</a:t>
            </a:r>
          </a:p>
        </p:txBody>
      </p:sp>
    </p:spTree>
    <p:extLst>
      <p:ext uri="{BB962C8B-B14F-4D97-AF65-F5344CB8AC3E}">
        <p14:creationId xmlns:p14="http://schemas.microsoft.com/office/powerpoint/2010/main" val="399833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09 – FOSS Communities 	and Collaboration</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
        <p:nvSpPr>
          <p:cNvPr id="2" name="TextBox 1">
            <a:extLst>
              <a:ext uri="{FF2B5EF4-FFF2-40B4-BE49-F238E27FC236}">
                <a16:creationId xmlns:a16="http://schemas.microsoft.com/office/drawing/2014/main" id="{20EF5B32-A4D7-53F3-6F77-423629326540}"/>
              </a:ext>
            </a:extLst>
          </p:cNvPr>
          <p:cNvSpPr txBox="1"/>
          <p:nvPr/>
        </p:nvSpPr>
        <p:spPr>
          <a:xfrm>
            <a:off x="762000" y="2039680"/>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Spring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7ABBF735-7CB3-B730-502D-4CE074815A06}"/>
              </a:ext>
            </a:extLst>
          </p:cNvPr>
          <p:cNvGrpSpPr/>
          <p:nvPr/>
        </p:nvGrpSpPr>
        <p:grpSpPr>
          <a:xfrm>
            <a:off x="6215450" y="729575"/>
            <a:ext cx="1884411" cy="1259862"/>
            <a:chOff x="5830424" y="272375"/>
            <a:chExt cx="1884411" cy="1259862"/>
          </a:xfrm>
        </p:grpSpPr>
        <p:sp>
          <p:nvSpPr>
            <p:cNvPr id="8" name="TextBox 7">
              <a:extLst>
                <a:ext uri="{FF2B5EF4-FFF2-40B4-BE49-F238E27FC236}">
                  <a16:creationId xmlns:a16="http://schemas.microsoft.com/office/drawing/2014/main" id="{20B5E1D9-A852-4B1B-5B6D-EE62D714530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43FC4558-6A34-66CB-6CE4-B8D729DA1F6A}"/>
                </a:ext>
              </a:extLst>
            </p:cNvPr>
            <p:cNvCxnSpPr>
              <a:cxnSpLocks/>
              <a:stCxn id="8"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3" name="Group 2">
            <a:extLst>
              <a:ext uri="{FF2B5EF4-FFF2-40B4-BE49-F238E27FC236}">
                <a16:creationId xmlns:a16="http://schemas.microsoft.com/office/drawing/2014/main" id="{ED961ACC-784A-E5B9-12B1-DCCE2EE5E63F}"/>
              </a:ext>
            </a:extLst>
          </p:cNvPr>
          <p:cNvGrpSpPr/>
          <p:nvPr/>
        </p:nvGrpSpPr>
        <p:grpSpPr>
          <a:xfrm>
            <a:off x="6215450" y="729575"/>
            <a:ext cx="1884411" cy="1259862"/>
            <a:chOff x="5830424" y="272375"/>
            <a:chExt cx="1884411" cy="1259862"/>
          </a:xfrm>
        </p:grpSpPr>
        <p:sp>
          <p:nvSpPr>
            <p:cNvPr id="5" name="TextBox 4">
              <a:extLst>
                <a:ext uri="{FF2B5EF4-FFF2-40B4-BE49-F238E27FC236}">
                  <a16:creationId xmlns:a16="http://schemas.microsoft.com/office/drawing/2014/main" id="{7DB87D05-D3F6-742E-6F93-207A3C5461C6}"/>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6" name="Curved Connector 5">
              <a:extLst>
                <a:ext uri="{FF2B5EF4-FFF2-40B4-BE49-F238E27FC236}">
                  <a16:creationId xmlns:a16="http://schemas.microsoft.com/office/drawing/2014/main" id="{A9A7784B-D834-0C96-6189-7BC6978109F0}"/>
                </a:ext>
              </a:extLst>
            </p:cNvPr>
            <p:cNvCxnSpPr>
              <a:cxnSpLocks/>
              <a:stCxn id="5"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467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2E5F140-FE2F-B16B-6E98-A68B009A22FF}"/>
              </a:ext>
            </a:extLst>
          </p:cNvPr>
          <p:cNvGrpSpPr/>
          <p:nvPr/>
        </p:nvGrpSpPr>
        <p:grpSpPr>
          <a:xfrm>
            <a:off x="6215450" y="729575"/>
            <a:ext cx="1884411" cy="1259862"/>
            <a:chOff x="5830424" y="272375"/>
            <a:chExt cx="1884411" cy="1259862"/>
          </a:xfrm>
        </p:grpSpPr>
        <p:sp>
          <p:nvSpPr>
            <p:cNvPr id="16" name="TextBox 15">
              <a:extLst>
                <a:ext uri="{FF2B5EF4-FFF2-40B4-BE49-F238E27FC236}">
                  <a16:creationId xmlns:a16="http://schemas.microsoft.com/office/drawing/2014/main" id="{45A5A049-BFC2-A9BC-B58D-58DB9D803FD9}"/>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7" name="Curved Connector 16">
              <a:extLst>
                <a:ext uri="{FF2B5EF4-FFF2-40B4-BE49-F238E27FC236}">
                  <a16:creationId xmlns:a16="http://schemas.microsoft.com/office/drawing/2014/main" id="{B2F2E47F-677A-5097-0D4A-E0DA91FEFE6E}"/>
                </a:ext>
              </a:extLst>
            </p:cNvPr>
            <p:cNvCxnSpPr>
              <a:cxnSpLocks/>
              <a:stCxn id="16"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9" name="Group 8">
            <a:extLst>
              <a:ext uri="{FF2B5EF4-FFF2-40B4-BE49-F238E27FC236}">
                <a16:creationId xmlns:a16="http://schemas.microsoft.com/office/drawing/2014/main" id="{5B57C292-5A2A-DE4A-AF86-75CCA821C7C2}"/>
              </a:ext>
            </a:extLst>
          </p:cNvPr>
          <p:cNvGrpSpPr/>
          <p:nvPr/>
        </p:nvGrpSpPr>
        <p:grpSpPr>
          <a:xfrm>
            <a:off x="413670" y="1099226"/>
            <a:ext cx="2520706" cy="927214"/>
            <a:chOff x="6166815" y="272375"/>
            <a:chExt cx="2520706"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a:stCxn id="10"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6634A76-DE92-B935-2268-000713FC3EAD}"/>
              </a:ext>
            </a:extLst>
          </p:cNvPr>
          <p:cNvGrpSpPr/>
          <p:nvPr/>
        </p:nvGrpSpPr>
        <p:grpSpPr>
          <a:xfrm>
            <a:off x="6215450" y="729575"/>
            <a:ext cx="1884411" cy="1259862"/>
            <a:chOff x="5830424" y="272375"/>
            <a:chExt cx="1884411" cy="1259862"/>
          </a:xfrm>
        </p:grpSpPr>
        <p:sp>
          <p:nvSpPr>
            <p:cNvPr id="12" name="TextBox 11">
              <a:extLst>
                <a:ext uri="{FF2B5EF4-FFF2-40B4-BE49-F238E27FC236}">
                  <a16:creationId xmlns:a16="http://schemas.microsoft.com/office/drawing/2014/main" id="{1F514844-219C-CA6B-6E7D-D4C21C1C883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CA2F7EF-FBD1-CA5C-760D-103EDA78630E}"/>
                </a:ext>
              </a:extLst>
            </p:cNvPr>
            <p:cNvCxnSpPr>
              <a:cxnSpLocks/>
              <a:stCxn id="12"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CE0300FB-6562-BC05-EF14-E82C4E71E017}"/>
              </a:ext>
            </a:extLst>
          </p:cNvPr>
          <p:cNvGrpSpPr/>
          <p:nvPr/>
        </p:nvGrpSpPr>
        <p:grpSpPr>
          <a:xfrm>
            <a:off x="358528" y="3708343"/>
            <a:ext cx="2512691" cy="927214"/>
            <a:chOff x="6174830" y="272375"/>
            <a:chExt cx="2512691" cy="927214"/>
          </a:xfrm>
        </p:grpSpPr>
        <p:sp>
          <p:nvSpPr>
            <p:cNvPr id="15" name="TextBox 14">
              <a:extLst>
                <a:ext uri="{FF2B5EF4-FFF2-40B4-BE49-F238E27FC236}">
                  <a16:creationId xmlns:a16="http://schemas.microsoft.com/office/drawing/2014/main" id="{89514AFC-BB79-56F0-804E-A8EABBE52393}"/>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6" name="Curved Connector 15">
              <a:extLst>
                <a:ext uri="{FF2B5EF4-FFF2-40B4-BE49-F238E27FC236}">
                  <a16:creationId xmlns:a16="http://schemas.microsoft.com/office/drawing/2014/main" id="{A7173782-180C-1CA9-47E5-7EE1597C199C}"/>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7803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5" name="Group 4">
            <a:extLst>
              <a:ext uri="{FF2B5EF4-FFF2-40B4-BE49-F238E27FC236}">
                <a16:creationId xmlns:a16="http://schemas.microsoft.com/office/drawing/2014/main" id="{6506AFCD-3AFF-64BF-C9CE-4CC11DBAE18D}"/>
              </a:ext>
            </a:extLst>
          </p:cNvPr>
          <p:cNvGrpSpPr/>
          <p:nvPr/>
        </p:nvGrpSpPr>
        <p:grpSpPr>
          <a:xfrm>
            <a:off x="413670" y="1099226"/>
            <a:ext cx="2520706" cy="927214"/>
            <a:chOff x="6166815" y="272375"/>
            <a:chExt cx="2520706" cy="927214"/>
          </a:xfrm>
        </p:grpSpPr>
        <p:sp>
          <p:nvSpPr>
            <p:cNvPr id="6" name="TextBox 5">
              <a:extLst>
                <a:ext uri="{FF2B5EF4-FFF2-40B4-BE49-F238E27FC236}">
                  <a16:creationId xmlns:a16="http://schemas.microsoft.com/office/drawing/2014/main" id="{899DA5ED-206D-7759-EBE8-2F70C68547B7}"/>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7DC67D28-18B4-0A87-C381-7727F1965153}"/>
                </a:ext>
              </a:extLst>
            </p:cNvPr>
            <p:cNvCxnSpPr>
              <a:cxnSpLocks/>
              <a:stCxn id="6"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A4015AC8-E74B-1AD6-792C-F440F676904B}"/>
              </a:ext>
            </a:extLst>
          </p:cNvPr>
          <p:cNvGrpSpPr/>
          <p:nvPr/>
        </p:nvGrpSpPr>
        <p:grpSpPr>
          <a:xfrm>
            <a:off x="6215450" y="729575"/>
            <a:ext cx="1884411" cy="1259862"/>
            <a:chOff x="5830424" y="272375"/>
            <a:chExt cx="1884411" cy="1259862"/>
          </a:xfrm>
        </p:grpSpPr>
        <p:sp>
          <p:nvSpPr>
            <p:cNvPr id="9" name="TextBox 8">
              <a:extLst>
                <a:ext uri="{FF2B5EF4-FFF2-40B4-BE49-F238E27FC236}">
                  <a16:creationId xmlns:a16="http://schemas.microsoft.com/office/drawing/2014/main" id="{99514AED-F8C7-5D53-CA92-394D9C1FD557}"/>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17040D1E-CE75-1AE6-FC07-17E14F638E84}"/>
                </a:ext>
              </a:extLst>
            </p:cNvPr>
            <p:cNvCxnSpPr>
              <a:cxnSpLocks/>
              <a:stCxn id="9"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07114173-8B04-6332-CEFB-B3B73CC36184}"/>
              </a:ext>
            </a:extLst>
          </p:cNvPr>
          <p:cNvGrpSpPr/>
          <p:nvPr/>
        </p:nvGrpSpPr>
        <p:grpSpPr>
          <a:xfrm>
            <a:off x="358528" y="3708343"/>
            <a:ext cx="2512691" cy="927214"/>
            <a:chOff x="6174830" y="272375"/>
            <a:chExt cx="2512691" cy="927214"/>
          </a:xfrm>
        </p:grpSpPr>
        <p:sp>
          <p:nvSpPr>
            <p:cNvPr id="12" name="TextBox 11">
              <a:extLst>
                <a:ext uri="{FF2B5EF4-FFF2-40B4-BE49-F238E27FC236}">
                  <a16:creationId xmlns:a16="http://schemas.microsoft.com/office/drawing/2014/main" id="{87DEF568-B246-A1E7-39FE-E970DEA0A541}"/>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A398368-07E7-C908-8139-182B3FC43127}"/>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9113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Workflow and Upstreaming</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16</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1140010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Workflow: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Workflow: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22</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162228"/>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17489"/>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2996741"/>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a:t>Requesters</a:t>
            </a:r>
            <a:endParaRPr lang="en-US" sz="4000" i="1" dirty="0"/>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2366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878989"/>
            <a:ext cx="7200932" cy="3546893"/>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p>
          <a:p>
            <a:pPr lvl="2"/>
            <a:r>
              <a:rPr lang="en-US" sz="1800" dirty="0"/>
              <a:t>Can also be integrated into IDE or GUI tool.</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110968" y="2434207"/>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816390" y="3803960"/>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animEffect transition="in" filter="dissolve">
                                      <p:cBhvr>
                                        <p:cTn id="19" dur="500"/>
                                        <p:tgtEl>
                                          <p:spTgt spid="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animEffect transition="in" filter="dissolve">
                                      <p:cBhvr>
                                        <p:cTn id="33"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Terminology</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9</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475823373"/>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3569</TotalTime>
  <Words>3413</Words>
  <Application>Microsoft Macintosh PowerPoint</Application>
  <PresentationFormat>On-screen Show (16:9)</PresentationFormat>
  <Paragraphs>438</Paragraphs>
  <Slides>22</Slides>
  <Notes>21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Dosis</vt:lpstr>
      <vt:lpstr>Dosis ExtraLight</vt:lpstr>
      <vt:lpstr>Segoe Print</vt:lpstr>
      <vt:lpstr>Titillium Web Light</vt:lpstr>
      <vt:lpstr>Mowbray template</vt:lpstr>
      <vt:lpstr>09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vt:lpstr>
      <vt:lpstr>GitHub and git: Local vs Remote</vt:lpstr>
      <vt:lpstr>GitHub and git: The Upstream</vt:lpstr>
      <vt:lpstr>GitHub and git: Forking the Upstream</vt:lpstr>
      <vt:lpstr>GitHub and git: Cloning your Origin</vt:lpstr>
      <vt:lpstr>GitHub and git: Cloning your Origin</vt:lpstr>
      <vt:lpstr>GitHub and git: Ready to work</vt:lpstr>
      <vt:lpstr>GitHub and git</vt:lpstr>
      <vt:lpstr>Workflow: Make Changes*</vt:lpstr>
      <vt:lpstr>Workflow: Push to Origin</vt:lpstr>
      <vt:lpstr>Workflow: Making a Pull Request</vt:lpstr>
      <vt:lpstr>Workflow: Merge into Upstream</vt:lpstr>
      <vt:lpstr>The Issue Tracker</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226</cp:revision>
  <dcterms:created xsi:type="dcterms:W3CDTF">2020-09-29T11:59:10Z</dcterms:created>
  <dcterms:modified xsi:type="dcterms:W3CDTF">2023-04-03T18:36:11Z</dcterms:modified>
</cp:coreProperties>
</file>

<file path=docProps/thumbnail.jpeg>
</file>